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8229600" cy="12192000"/>
  <p:notesSz cx="8229600" cy="12192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7220" y="3779520"/>
            <a:ext cx="6995160" cy="256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34440" y="6827520"/>
            <a:ext cx="5760720" cy="304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11480" y="2804160"/>
            <a:ext cx="3579876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238244" y="2804160"/>
            <a:ext cx="3579876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229600" cy="28247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79592" y="1023874"/>
            <a:ext cx="1444752" cy="14535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907" y="6769490"/>
            <a:ext cx="685800" cy="68545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90016" y="6752514"/>
            <a:ext cx="720090" cy="719455"/>
          </a:xfrm>
          <a:custGeom>
            <a:avLst/>
            <a:gdLst/>
            <a:ahLst/>
            <a:cxnLst/>
            <a:rect l="l" t="t" r="r" b="b"/>
            <a:pathLst>
              <a:path w="720090" h="719454">
                <a:moveTo>
                  <a:pt x="0" y="719404"/>
                </a:moveTo>
                <a:lnTo>
                  <a:pt x="719582" y="719404"/>
                </a:lnTo>
                <a:lnTo>
                  <a:pt x="719582" y="0"/>
                </a:lnTo>
                <a:lnTo>
                  <a:pt x="0" y="0"/>
                </a:lnTo>
                <a:lnTo>
                  <a:pt x="0" y="719404"/>
                </a:lnTo>
                <a:close/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3427" y="2953448"/>
            <a:ext cx="3342205" cy="18975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80360" y="2368296"/>
            <a:ext cx="269748" cy="2880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98811" y="2953448"/>
            <a:ext cx="3342205" cy="18975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6851" y="7735760"/>
            <a:ext cx="3342205" cy="18975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1480" y="487680"/>
            <a:ext cx="7406640" cy="195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480" y="2804160"/>
            <a:ext cx="7406640" cy="804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98064" y="11338560"/>
            <a:ext cx="2633472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11480" y="11338560"/>
            <a:ext cx="1892808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25312" y="11338560"/>
            <a:ext cx="1892808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s://embed.app.guidde.com/playbooks/vav2cTUg9zqxyVu9JiNRL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supportcenter.everbridge.com/hc/en-us/articles/19142245811099-360-Everbridge-360-Mobile-and-Desktop-Apps-Guide" TargetMode="External"/><Relationship Id="rId7" Type="http://schemas.openxmlformats.org/officeDocument/2006/relationships/hyperlink" Target="https://embed.app.guidde.com/playbooks/34JAUtq9CJffyr9XrsTf76" TargetMode="External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9746106"/>
            <a:ext cx="3094355" cy="1237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15" marR="364490">
              <a:lnSpc>
                <a:spcPct val="108600"/>
              </a:lnSpc>
              <a:spcBef>
                <a:spcPts val="90"/>
              </a:spcBef>
            </a:pPr>
            <a:r>
              <a:rPr dirty="0" sz="1050">
                <a:latin typeface="Calibri"/>
                <a:cs typeface="Calibri"/>
              </a:rPr>
              <a:t>Complete</a:t>
            </a:r>
            <a:r>
              <a:rPr dirty="0" sz="1050" spc="1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any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Safety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Settings</a:t>
            </a:r>
            <a:r>
              <a:rPr dirty="0" sz="1050" spc="1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you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are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prompted </a:t>
            </a:r>
            <a:r>
              <a:rPr dirty="0" sz="1050">
                <a:latin typeface="Calibri"/>
                <a:cs typeface="Calibri"/>
              </a:rPr>
              <a:t>to </a:t>
            </a:r>
            <a:r>
              <a:rPr dirty="0" sz="1050" spc="-10">
                <a:latin typeface="Calibri"/>
                <a:cs typeface="Calibri"/>
              </a:rPr>
              <a:t>configure.</a:t>
            </a:r>
            <a:endParaRPr sz="1050">
              <a:latin typeface="Calibri"/>
              <a:cs typeface="Calibri"/>
            </a:endParaRPr>
          </a:p>
          <a:p>
            <a:pPr marL="12700" marR="5080">
              <a:lnSpc>
                <a:spcPct val="108600"/>
              </a:lnSpc>
              <a:spcBef>
                <a:spcPts val="650"/>
              </a:spcBef>
            </a:pPr>
            <a:r>
              <a:rPr dirty="0" sz="1050">
                <a:latin typeface="Calibri"/>
                <a:cs typeface="Calibri"/>
              </a:rPr>
              <a:t>Depending</a:t>
            </a:r>
            <a:r>
              <a:rPr dirty="0" sz="1050" spc="1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Organization,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you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may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see</a:t>
            </a:r>
            <a:r>
              <a:rPr dirty="0" sz="1050" spc="19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different </a:t>
            </a:r>
            <a:r>
              <a:rPr dirty="0" sz="1050">
                <a:latin typeface="Calibri"/>
                <a:cs typeface="Calibri"/>
              </a:rPr>
              <a:t>Safety</a:t>
            </a:r>
            <a:r>
              <a:rPr dirty="0" sz="1050" spc="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buttons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configured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130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you.</a:t>
            </a:r>
            <a:endParaRPr sz="1050">
              <a:latin typeface="Calibri"/>
              <a:cs typeface="Calibri"/>
            </a:endParaRPr>
          </a:p>
          <a:p>
            <a:pPr marL="19050" marR="38735">
              <a:lnSpc>
                <a:spcPct val="108800"/>
              </a:lnSpc>
              <a:spcBef>
                <a:spcPts val="680"/>
              </a:spcBef>
            </a:pPr>
            <a:r>
              <a:rPr dirty="0" sz="1050">
                <a:latin typeface="Calibri"/>
                <a:cs typeface="Calibri"/>
              </a:rPr>
              <a:t>Tap</a:t>
            </a:r>
            <a:r>
              <a:rPr dirty="0" sz="1050" spc="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</a:t>
            </a:r>
            <a:r>
              <a:rPr dirty="0" sz="1050" spc="1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appropriate</a:t>
            </a:r>
            <a:r>
              <a:rPr dirty="0" sz="1050" spc="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Safety</a:t>
            </a:r>
            <a:r>
              <a:rPr dirty="0" sz="1050" spc="1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buttons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to</a:t>
            </a:r>
            <a:r>
              <a:rPr dirty="0" sz="1050" spc="1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make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use</a:t>
            </a:r>
            <a:r>
              <a:rPr dirty="0" sz="1050" spc="80">
                <a:latin typeface="Calibri"/>
                <a:cs typeface="Calibri"/>
              </a:rPr>
              <a:t> </a:t>
            </a:r>
            <a:r>
              <a:rPr dirty="0" sz="1050" spc="-2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Safety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features.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3" name="object 3" descr="Icon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241" y="9790722"/>
            <a:ext cx="151246" cy="155409"/>
          </a:xfrm>
          <a:prstGeom prst="rect">
            <a:avLst/>
          </a:prstGeom>
        </p:spPr>
      </p:pic>
      <p:pic>
        <p:nvPicPr>
          <p:cNvPr id="4" name="object 4" descr="Icon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97" y="10220490"/>
            <a:ext cx="151246" cy="155409"/>
          </a:xfrm>
          <a:prstGeom prst="rect">
            <a:avLst/>
          </a:prstGeom>
        </p:spPr>
      </p:pic>
      <p:pic>
        <p:nvPicPr>
          <p:cNvPr id="5" name="object 5" descr="Icon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241" y="10640986"/>
            <a:ext cx="151246" cy="1554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55650" y="11115941"/>
            <a:ext cx="750570" cy="750570"/>
            <a:chOff x="255650" y="11115941"/>
            <a:chExt cx="750570" cy="750570"/>
          </a:xfrm>
        </p:grpSpPr>
        <p:pic>
          <p:nvPicPr>
            <p:cNvPr id="7" name="object 7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978" y="11139252"/>
              <a:ext cx="703915" cy="703744"/>
            </a:xfrm>
            <a:prstGeom prst="rect">
              <a:avLst/>
            </a:prstGeom>
          </p:spPr>
        </p:pic>
        <p:sp>
          <p:nvSpPr>
            <p:cNvPr id="8" name="object 8">
              <a:hlinkClick r:id="rId3"/>
            </p:cNvPr>
            <p:cNvSpPr/>
            <p:nvPr/>
          </p:nvSpPr>
          <p:spPr>
            <a:xfrm>
              <a:off x="260413" y="11120704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4" h="741045">
                  <a:moveTo>
                    <a:pt x="0" y="740854"/>
                  </a:moveTo>
                  <a:lnTo>
                    <a:pt x="741045" y="740854"/>
                  </a:lnTo>
                  <a:lnTo>
                    <a:pt x="741045" y="0"/>
                  </a:lnTo>
                  <a:lnTo>
                    <a:pt x="0" y="0"/>
                  </a:lnTo>
                  <a:lnTo>
                    <a:pt x="0" y="740854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312163" y="7555610"/>
            <a:ext cx="2013585" cy="0"/>
          </a:xfrm>
          <a:custGeom>
            <a:avLst/>
            <a:gdLst/>
            <a:ahLst/>
            <a:cxnLst/>
            <a:rect l="l" t="t" r="r" b="b"/>
            <a:pathLst>
              <a:path w="2013585" h="0">
                <a:moveTo>
                  <a:pt x="0" y="0"/>
                </a:moveTo>
                <a:lnTo>
                  <a:pt x="2013077" y="0"/>
                </a:lnTo>
              </a:path>
            </a:pathLst>
          </a:custGeom>
          <a:ln w="635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951" y="676656"/>
            <a:ext cx="443484" cy="4892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91408" y="723265"/>
            <a:ext cx="699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665" y="723265"/>
            <a:ext cx="28225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Download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Everbridge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360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665" y="1436750"/>
            <a:ext cx="4279900" cy="11449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3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13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r>
              <a:rPr dirty="0" sz="13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3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dirty="0" sz="13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buttons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3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3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dirty="0" sz="13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device.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dirty="0" sz="10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0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0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dirty="0" sz="10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tips</a:t>
            </a:r>
            <a:r>
              <a:rPr dirty="0" sz="10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10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dirty="0" sz="1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started.</a:t>
            </a:r>
            <a:r>
              <a:rPr dirty="0" sz="1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dirty="0" sz="105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0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scan</a:t>
            </a:r>
            <a:r>
              <a:rPr dirty="0" sz="105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QR</a:t>
            </a:r>
            <a:r>
              <a:rPr dirty="0" sz="10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1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0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dirty="0" sz="10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0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dirty="0" sz="10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walk-through.</a:t>
            </a:r>
            <a:r>
              <a:rPr dirty="0" sz="105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0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729865" algn="l"/>
              </a:tabLst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in-depth</a:t>
            </a:r>
            <a:r>
              <a:rPr dirty="0" sz="1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learning,</a:t>
            </a:r>
            <a:r>
              <a:rPr dirty="0" sz="105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refer</a:t>
            </a:r>
            <a:r>
              <a:rPr dirty="0" sz="10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1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Everbridge</a:t>
            </a:r>
            <a:r>
              <a:rPr dirty="0" u="sng" sz="1050" spc="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05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36</a:t>
            </a:r>
            <a:r>
              <a:rPr dirty="0" u="sng" sz="1050" spc="-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0</a:t>
            </a:r>
            <a:r>
              <a:rPr dirty="0" u="sng" sz="1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Mobile</a:t>
            </a:r>
            <a:r>
              <a:rPr dirty="0" u="sng" sz="1050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0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App</a:t>
            </a:r>
            <a:r>
              <a:rPr dirty="0" u="sng" sz="1050" spc="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0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Guide</a:t>
            </a:r>
            <a:r>
              <a:rPr dirty="0" u="none" sz="105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62538" y="6746227"/>
            <a:ext cx="741680" cy="732155"/>
            <a:chOff x="4562538" y="6746227"/>
            <a:chExt cx="741680" cy="732155"/>
          </a:xfrm>
        </p:grpSpPr>
        <p:pic>
          <p:nvPicPr>
            <p:cNvPr id="15" name="object 15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803" y="6764889"/>
              <a:ext cx="694769" cy="699253"/>
            </a:xfrm>
            <a:prstGeom prst="rect">
              <a:avLst/>
            </a:prstGeom>
          </p:spPr>
        </p:pic>
        <p:sp>
          <p:nvSpPr>
            <p:cNvPr id="16" name="object 16">
              <a:hlinkClick r:id="rId7"/>
            </p:cNvPr>
            <p:cNvSpPr/>
            <p:nvPr/>
          </p:nvSpPr>
          <p:spPr>
            <a:xfrm>
              <a:off x="4567301" y="6750990"/>
              <a:ext cx="732155" cy="722630"/>
            </a:xfrm>
            <a:custGeom>
              <a:avLst/>
              <a:gdLst/>
              <a:ahLst/>
              <a:cxnLst/>
              <a:rect l="l" t="t" r="r" b="b"/>
              <a:pathLst>
                <a:path w="732154" h="722629">
                  <a:moveTo>
                    <a:pt x="0" y="722579"/>
                  </a:moveTo>
                  <a:lnTo>
                    <a:pt x="731901" y="722579"/>
                  </a:lnTo>
                  <a:lnTo>
                    <a:pt x="731901" y="0"/>
                  </a:lnTo>
                  <a:lnTo>
                    <a:pt x="0" y="0"/>
                  </a:lnTo>
                  <a:lnTo>
                    <a:pt x="0" y="722579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78141" y="4930394"/>
            <a:ext cx="3065145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0"/>
              </a:spcBef>
            </a:pPr>
            <a:r>
              <a:rPr dirty="0" sz="1050">
                <a:latin typeface="Calibri"/>
                <a:cs typeface="Calibri"/>
              </a:rPr>
              <a:t>Open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'Appstore'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iOS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device</a:t>
            </a:r>
            <a:r>
              <a:rPr dirty="0" sz="1050" spc="8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or</a:t>
            </a:r>
            <a:r>
              <a:rPr dirty="0" sz="1050" spc="10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'Play</a:t>
            </a:r>
            <a:r>
              <a:rPr dirty="0" sz="1050" spc="1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Store'</a:t>
            </a:r>
            <a:r>
              <a:rPr dirty="0" sz="1050" spc="9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 spc="-25">
                <a:latin typeface="Calibri"/>
                <a:cs typeface="Calibri"/>
              </a:rPr>
              <a:t>an </a:t>
            </a:r>
            <a:r>
              <a:rPr dirty="0" sz="1050">
                <a:latin typeface="Calibri"/>
                <a:cs typeface="Calibri"/>
              </a:rPr>
              <a:t>Android</a:t>
            </a:r>
            <a:r>
              <a:rPr dirty="0" sz="1050" spc="13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device.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8" name="object 18" descr="Icon  Description automatically generated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445" y="4982248"/>
            <a:ext cx="178626" cy="16455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70890" y="5385689"/>
            <a:ext cx="3033395" cy="3733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50">
                <a:latin typeface="Calibri"/>
                <a:cs typeface="Calibri"/>
              </a:rPr>
              <a:t>Search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1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‘Everbridge</a:t>
            </a:r>
            <a:r>
              <a:rPr dirty="0" sz="1050" spc="1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360'</a:t>
            </a:r>
            <a:r>
              <a:rPr dirty="0" sz="1050" spc="1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download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Everbridge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360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Mobile</a:t>
            </a:r>
            <a:r>
              <a:rPr dirty="0" sz="1050" spc="100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App.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0" name="object 20" descr="Icon  Description automatically generated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301" y="5430177"/>
            <a:ext cx="178626" cy="16455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78141" y="5845810"/>
            <a:ext cx="2990215" cy="3733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50" spc="10">
                <a:latin typeface="Calibri"/>
                <a:cs typeface="Calibri"/>
              </a:rPr>
              <a:t>Open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the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app</a:t>
            </a:r>
            <a:r>
              <a:rPr dirty="0" sz="1050" spc="3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and</a:t>
            </a:r>
            <a:r>
              <a:rPr dirty="0" sz="1050" spc="11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enter</a:t>
            </a:r>
            <a:r>
              <a:rPr dirty="0" sz="1050" spc="80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your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Organization’s</a:t>
            </a:r>
            <a:r>
              <a:rPr dirty="0" sz="1050" spc="25">
                <a:latin typeface="Calibri"/>
                <a:cs typeface="Calibri"/>
              </a:rPr>
              <a:t> </a:t>
            </a:r>
            <a:r>
              <a:rPr dirty="0" sz="1050" spc="10">
                <a:latin typeface="Calibri"/>
                <a:cs typeface="Calibri"/>
              </a:rPr>
              <a:t>code</a:t>
            </a:r>
            <a:r>
              <a:rPr dirty="0" sz="1050" spc="150">
                <a:latin typeface="Calibri"/>
                <a:cs typeface="Calibri"/>
              </a:rPr>
              <a:t> </a:t>
            </a:r>
            <a:r>
              <a:rPr dirty="0" sz="1050" spc="-25">
                <a:latin typeface="Calibri"/>
                <a:cs typeface="Calibri"/>
              </a:rPr>
              <a:t>to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access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login</a:t>
            </a:r>
            <a:r>
              <a:rPr dirty="0" sz="1050" spc="145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page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2" name="object 22" descr="Icon  Description automatically generated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7445" y="5887250"/>
            <a:ext cx="178626" cy="16455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56069" y="6288024"/>
            <a:ext cx="3019425" cy="374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dirty="0" sz="1050">
                <a:latin typeface="Calibri"/>
                <a:cs typeface="Calibri"/>
              </a:rPr>
              <a:t>Enter</a:t>
            </a:r>
            <a:r>
              <a:rPr dirty="0" sz="1050" spc="114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your</a:t>
            </a:r>
            <a:r>
              <a:rPr dirty="0" sz="1050" spc="1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login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credentials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1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allow</a:t>
            </a:r>
            <a:r>
              <a:rPr dirty="0" sz="1050" spc="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10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app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access </a:t>
            </a:r>
            <a:r>
              <a:rPr dirty="0" sz="1050">
                <a:latin typeface="Calibri"/>
                <a:cs typeface="Calibri"/>
              </a:rPr>
              <a:t>to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114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prompted</a:t>
            </a:r>
            <a:r>
              <a:rPr dirty="0" sz="1050" spc="7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permissions.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4" name="object 24" descr="Icon  Description automatically generated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7393" y="6408331"/>
            <a:ext cx="151246" cy="15540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841494" y="5007102"/>
            <a:ext cx="2751455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0"/>
              </a:spcBef>
            </a:pPr>
            <a:r>
              <a:rPr dirty="0" sz="1050">
                <a:latin typeface="Calibri"/>
                <a:cs typeface="Calibri"/>
              </a:rPr>
              <a:t>Open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10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Everbridge</a:t>
            </a:r>
            <a:r>
              <a:rPr dirty="0" sz="1050" spc="1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Mobile</a:t>
            </a:r>
            <a:r>
              <a:rPr dirty="0" sz="1050" spc="10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App</a:t>
            </a:r>
            <a:r>
              <a:rPr dirty="0" sz="1050" spc="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familiarize </a:t>
            </a:r>
            <a:r>
              <a:rPr dirty="0" sz="1050">
                <a:latin typeface="Calibri"/>
                <a:cs typeface="Calibri"/>
              </a:rPr>
              <a:t>your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self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with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its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layout.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6" name="object 26" descr="Icon  Description automatically generated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57848" y="5064544"/>
            <a:ext cx="169599" cy="16455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834509" y="5462397"/>
            <a:ext cx="2338070" cy="3733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90"/>
              </a:spcBef>
            </a:pPr>
            <a:r>
              <a:rPr dirty="0" sz="1050">
                <a:latin typeface="Calibri"/>
                <a:cs typeface="Calibri"/>
              </a:rPr>
              <a:t>Note</a:t>
            </a:r>
            <a:r>
              <a:rPr dirty="0" sz="1050" spc="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10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system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1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Safety</a:t>
            </a:r>
            <a:r>
              <a:rPr dirty="0" sz="1050" spc="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buttons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your </a:t>
            </a:r>
            <a:r>
              <a:rPr dirty="0" sz="1050">
                <a:latin typeface="Calibri"/>
                <a:cs typeface="Calibri"/>
              </a:rPr>
              <a:t>organization</a:t>
            </a:r>
            <a:r>
              <a:rPr dirty="0" sz="1050" spc="1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has</a:t>
            </a:r>
            <a:r>
              <a:rPr dirty="0" sz="1050" spc="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enabled</a:t>
            </a:r>
            <a:r>
              <a:rPr dirty="0" sz="1050" spc="1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110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you.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8" name="object 28" descr="Icon  Description automatically generated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48922" y="5512473"/>
            <a:ext cx="178525" cy="16455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841875" y="5922729"/>
            <a:ext cx="2914650" cy="37274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50">
                <a:latin typeface="Calibri"/>
                <a:cs typeface="Calibri"/>
              </a:rPr>
              <a:t>If</a:t>
            </a:r>
            <a:r>
              <a:rPr dirty="0" sz="1050" spc="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enabled,</a:t>
            </a:r>
            <a:r>
              <a:rPr dirty="0" sz="1050" spc="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review</a:t>
            </a:r>
            <a:r>
              <a:rPr dirty="0" sz="1050" spc="1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6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confirm</a:t>
            </a:r>
            <a:r>
              <a:rPr dirty="0" sz="1050" spc="1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your</a:t>
            </a:r>
            <a:r>
              <a:rPr dirty="0" sz="1050" spc="1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Contact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Profile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latin typeface="Calibri"/>
                <a:cs typeface="Calibri"/>
              </a:rPr>
              <a:t>information.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30" name="object 30" descr="Icon  Description automatically generated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58066" y="5960402"/>
            <a:ext cx="178525" cy="164553"/>
          </a:xfrm>
          <a:prstGeom prst="rect">
            <a:avLst/>
          </a:prstGeom>
        </p:spPr>
      </p:pic>
      <p:pic>
        <p:nvPicPr>
          <p:cNvPr id="31" name="object 31" descr="Icon  Description automatically generated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67057" y="6390043"/>
            <a:ext cx="151246" cy="16455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810252" y="6373939"/>
            <a:ext cx="24714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latin typeface="Calibri"/>
                <a:cs typeface="Calibri"/>
              </a:rPr>
              <a:t>Review</a:t>
            </a:r>
            <a:r>
              <a:rPr dirty="0" sz="1050" spc="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confirm</a:t>
            </a:r>
            <a:r>
              <a:rPr dirty="0" sz="1050" spc="1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your</a:t>
            </a:r>
            <a:r>
              <a:rPr dirty="0" sz="1050" spc="1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Location</a:t>
            </a:r>
            <a:r>
              <a:rPr dirty="0" sz="1050" spc="16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Settings.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10228" y="3085338"/>
            <a:ext cx="0" cy="6510020"/>
          </a:xfrm>
          <a:custGeom>
            <a:avLst/>
            <a:gdLst/>
            <a:ahLst/>
            <a:cxnLst/>
            <a:rect l="l" t="t" r="r" b="b"/>
            <a:pathLst>
              <a:path w="0" h="6510020">
                <a:moveTo>
                  <a:pt x="0" y="0"/>
                </a:moveTo>
                <a:lnTo>
                  <a:pt x="0" y="6509512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71390" y="8264144"/>
            <a:ext cx="3958209" cy="392480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5759" y="219405"/>
            <a:ext cx="1435608" cy="31081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72563" y="397994"/>
            <a:ext cx="1133394" cy="3743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25875" y="397994"/>
            <a:ext cx="1133395" cy="374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 Venezio</dc:creator>
  <dc:title>PowerPoint Presentation</dc:title>
  <dcterms:created xsi:type="dcterms:W3CDTF">2026-06-05T17:24:02Z</dcterms:created>
  <dcterms:modified xsi:type="dcterms:W3CDTF">2026-06-05T17:24:02Z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2026-05-28T00:00:00Z</vt:filetime>
  </property>
  <property fmtid="{D5CDD505-2E9C-101B-9397-08002B2CF9AE}" pid="3" name="LastSaved">
    <vt:filetime>2026-06-05T00:00:00Z</vt:filetime>
  </property>
</Properties>
</file>