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9" r:id="rId2"/>
  </p:sldIdLst>
  <p:sldSz cx="8229600" cy="12192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BA6C1E-8A30-EF68-FACF-B88E5927E578}" name="Nirmal Thomas" initials="NT" userId="S::Nirmal.Thomas@everbridge.com::062125cc-c07d-43af-bfcd-4c9be9e7f456" providerId="AD"/>
  <p188:author id="{5E0F8039-902F-D2D9-2D3A-9016B8DD8353}" name="Kathleen Bissonnette" initials="KB" userId="S::kathleen.bissonnette@everbridge.com::4bb9a499-c901-48cd-bd4d-de0ef6ac5956" providerId="AD"/>
  <p188:author id="{D063904C-05B5-9FFD-3F8F-BF4150FB75B4}" name="Nirmal Thomas" initials="NT" userId="S::nirmal.thomas@everbridge.com::062125cc-c07d-43af-bfcd-4c9be9e7f456" providerId="AD"/>
  <p188:author id="{735C21D4-BF11-9555-3A6B-3E940FB93555}" name="Christian Cole" initials="CC" userId="S::christian.cole@everbridge.com::b0578106-a677-4481-a041-de30eb83672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391A3-4F32-4DC1-8FA2-960AB47F4DCC}" v="2" dt="2023-01-24T12:15:09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5" autoAdjust="0"/>
  </p:normalViewPr>
  <p:slideViewPr>
    <p:cSldViewPr snapToGrid="0">
      <p:cViewPr>
        <p:scale>
          <a:sx n="100" d="100"/>
          <a:sy n="100" d="100"/>
        </p:scale>
        <p:origin x="1234" y="-25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tags" Target="tags/tag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047A9-8390-447E-AB94-3851ED04903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87600" y="1143000"/>
            <a:ext cx="2082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AFA70-220B-40DF-955A-D0254B990F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3616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AFA70-220B-40DF-955A-D0254B990FD5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400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995312"/>
            <a:ext cx="6995160" cy="4244622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6403623"/>
            <a:ext cx="6172200" cy="2943577"/>
          </a:xfrm>
        </p:spPr>
        <p:txBody>
          <a:bodyPr/>
          <a:lstStyle>
            <a:lvl1pPr marL="0" indent="0" algn="ctr">
              <a:buNone/>
              <a:defRPr sz="1620"/>
            </a:lvl1pPr>
            <a:lvl2pPr marL="308610" indent="0" algn="ctr">
              <a:buNone/>
              <a:defRPr sz="1350"/>
            </a:lvl2pPr>
            <a:lvl3pPr marL="617220" indent="0" algn="ctr">
              <a:buNone/>
              <a:defRPr sz="1215"/>
            </a:lvl3pPr>
            <a:lvl4pPr marL="925830" indent="0" algn="ctr">
              <a:buNone/>
              <a:defRPr sz="1080"/>
            </a:lvl4pPr>
            <a:lvl5pPr marL="1234440" indent="0" algn="ctr">
              <a:buNone/>
              <a:defRPr sz="1080"/>
            </a:lvl5pPr>
            <a:lvl6pPr marL="1543050" indent="0" algn="ctr">
              <a:buNone/>
              <a:defRPr sz="1080"/>
            </a:lvl6pPr>
            <a:lvl7pPr marL="1851660" indent="0" algn="ctr">
              <a:buNone/>
              <a:defRPr sz="1080"/>
            </a:lvl7pPr>
            <a:lvl8pPr marL="2160270" indent="0" algn="ctr">
              <a:buNone/>
              <a:defRPr sz="1080"/>
            </a:lvl8pPr>
            <a:lvl9pPr marL="2468880" indent="0" algn="ctr">
              <a:buNone/>
              <a:defRPr sz="10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9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649111"/>
            <a:ext cx="1774508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649111"/>
            <a:ext cx="5220653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3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3039537"/>
            <a:ext cx="7098030" cy="5071532"/>
          </a:xfrm>
        </p:spPr>
        <p:txBody>
          <a:bodyPr anchor="b"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8159048"/>
            <a:ext cx="7098030" cy="2666999"/>
          </a:xfrm>
        </p:spPr>
        <p:txBody>
          <a:bodyPr/>
          <a:lstStyle>
            <a:lvl1pPr marL="0" indent="0">
              <a:buNone/>
              <a:defRPr sz="1620">
                <a:solidFill>
                  <a:schemeClr val="tx1"/>
                </a:solidFill>
              </a:defRPr>
            </a:lvl1pPr>
            <a:lvl2pPr marL="30861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215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9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3245556"/>
            <a:ext cx="349758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3245556"/>
            <a:ext cx="349758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7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649114"/>
            <a:ext cx="7098030" cy="23565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988734"/>
            <a:ext cx="3481506" cy="1464732"/>
          </a:xfrm>
        </p:spPr>
        <p:txBody>
          <a:bodyPr anchor="b"/>
          <a:lstStyle>
            <a:lvl1pPr marL="0" indent="0">
              <a:buNone/>
              <a:defRPr sz="1620" b="1"/>
            </a:lvl1pPr>
            <a:lvl2pPr marL="308610" indent="0">
              <a:buNone/>
              <a:defRPr sz="1350" b="1"/>
            </a:lvl2pPr>
            <a:lvl3pPr marL="617220" indent="0">
              <a:buNone/>
              <a:defRPr sz="1215" b="1"/>
            </a:lvl3pPr>
            <a:lvl4pPr marL="925830" indent="0">
              <a:buNone/>
              <a:defRPr sz="1080" b="1"/>
            </a:lvl4pPr>
            <a:lvl5pPr marL="1234440" indent="0">
              <a:buNone/>
              <a:defRPr sz="1080" b="1"/>
            </a:lvl5pPr>
            <a:lvl6pPr marL="1543050" indent="0">
              <a:buNone/>
              <a:defRPr sz="1080" b="1"/>
            </a:lvl6pPr>
            <a:lvl7pPr marL="1851660" indent="0">
              <a:buNone/>
              <a:defRPr sz="1080" b="1"/>
            </a:lvl7pPr>
            <a:lvl8pPr marL="2160270" indent="0">
              <a:buNone/>
              <a:defRPr sz="1080" b="1"/>
            </a:lvl8pPr>
            <a:lvl9pPr marL="2468880" indent="0">
              <a:buNone/>
              <a:defRPr sz="1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4453467"/>
            <a:ext cx="3481506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988734"/>
            <a:ext cx="3498652" cy="1464732"/>
          </a:xfrm>
        </p:spPr>
        <p:txBody>
          <a:bodyPr anchor="b"/>
          <a:lstStyle>
            <a:lvl1pPr marL="0" indent="0">
              <a:buNone/>
              <a:defRPr sz="1620" b="1"/>
            </a:lvl1pPr>
            <a:lvl2pPr marL="308610" indent="0">
              <a:buNone/>
              <a:defRPr sz="1350" b="1"/>
            </a:lvl2pPr>
            <a:lvl3pPr marL="617220" indent="0">
              <a:buNone/>
              <a:defRPr sz="1215" b="1"/>
            </a:lvl3pPr>
            <a:lvl4pPr marL="925830" indent="0">
              <a:buNone/>
              <a:defRPr sz="1080" b="1"/>
            </a:lvl4pPr>
            <a:lvl5pPr marL="1234440" indent="0">
              <a:buNone/>
              <a:defRPr sz="1080" b="1"/>
            </a:lvl5pPr>
            <a:lvl6pPr marL="1543050" indent="0">
              <a:buNone/>
              <a:defRPr sz="1080" b="1"/>
            </a:lvl6pPr>
            <a:lvl7pPr marL="1851660" indent="0">
              <a:buNone/>
              <a:defRPr sz="1080" b="1"/>
            </a:lvl7pPr>
            <a:lvl8pPr marL="2160270" indent="0">
              <a:buNone/>
              <a:defRPr sz="1080" b="1"/>
            </a:lvl8pPr>
            <a:lvl9pPr marL="2468880" indent="0">
              <a:buNone/>
              <a:defRPr sz="1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4453467"/>
            <a:ext cx="3498652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9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9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812800"/>
            <a:ext cx="2654260" cy="2844800"/>
          </a:xfrm>
        </p:spPr>
        <p:txBody>
          <a:bodyPr anchor="b"/>
          <a:lstStyle>
            <a:lvl1pPr>
              <a:defRPr sz="21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755425"/>
            <a:ext cx="4166235" cy="8664222"/>
          </a:xfrm>
        </p:spPr>
        <p:txBody>
          <a:bodyPr/>
          <a:lstStyle>
            <a:lvl1pPr>
              <a:defRPr sz="2160"/>
            </a:lvl1pPr>
            <a:lvl2pPr>
              <a:defRPr sz="1890"/>
            </a:lvl2pPr>
            <a:lvl3pPr>
              <a:defRPr sz="162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657600"/>
            <a:ext cx="2654260" cy="6776156"/>
          </a:xfrm>
        </p:spPr>
        <p:txBody>
          <a:bodyPr/>
          <a:lstStyle>
            <a:lvl1pPr marL="0" indent="0">
              <a:buNone/>
              <a:defRPr sz="1080"/>
            </a:lvl1pPr>
            <a:lvl2pPr marL="308610" indent="0">
              <a:buNone/>
              <a:defRPr sz="945"/>
            </a:lvl2pPr>
            <a:lvl3pPr marL="617220" indent="0">
              <a:buNone/>
              <a:defRPr sz="810"/>
            </a:lvl3pPr>
            <a:lvl4pPr marL="925830" indent="0">
              <a:buNone/>
              <a:defRPr sz="675"/>
            </a:lvl4pPr>
            <a:lvl5pPr marL="1234440" indent="0">
              <a:buNone/>
              <a:defRPr sz="675"/>
            </a:lvl5pPr>
            <a:lvl6pPr marL="1543050" indent="0">
              <a:buNone/>
              <a:defRPr sz="675"/>
            </a:lvl6pPr>
            <a:lvl7pPr marL="1851660" indent="0">
              <a:buNone/>
              <a:defRPr sz="675"/>
            </a:lvl7pPr>
            <a:lvl8pPr marL="2160270" indent="0">
              <a:buNone/>
              <a:defRPr sz="675"/>
            </a:lvl8pPr>
            <a:lvl9pPr marL="246888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6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812800"/>
            <a:ext cx="2654260" cy="2844800"/>
          </a:xfrm>
        </p:spPr>
        <p:txBody>
          <a:bodyPr anchor="b"/>
          <a:lstStyle>
            <a:lvl1pPr>
              <a:defRPr sz="21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755425"/>
            <a:ext cx="4166235" cy="8664222"/>
          </a:xfrm>
        </p:spPr>
        <p:txBody>
          <a:bodyPr anchor="t"/>
          <a:lstStyle>
            <a:lvl1pPr marL="0" indent="0">
              <a:buNone/>
              <a:defRPr sz="2160"/>
            </a:lvl1pPr>
            <a:lvl2pPr marL="308610" indent="0">
              <a:buNone/>
              <a:defRPr sz="1890"/>
            </a:lvl2pPr>
            <a:lvl3pPr marL="617220" indent="0">
              <a:buNone/>
              <a:defRPr sz="1620"/>
            </a:lvl3pPr>
            <a:lvl4pPr marL="925830" indent="0">
              <a:buNone/>
              <a:defRPr sz="1350"/>
            </a:lvl4pPr>
            <a:lvl5pPr marL="1234440" indent="0">
              <a:buNone/>
              <a:defRPr sz="1350"/>
            </a:lvl5pPr>
            <a:lvl6pPr marL="1543050" indent="0">
              <a:buNone/>
              <a:defRPr sz="1350"/>
            </a:lvl6pPr>
            <a:lvl7pPr marL="1851660" indent="0">
              <a:buNone/>
              <a:defRPr sz="1350"/>
            </a:lvl7pPr>
            <a:lvl8pPr marL="2160270" indent="0">
              <a:buNone/>
              <a:defRPr sz="1350"/>
            </a:lvl8pPr>
            <a:lvl9pPr marL="2468880" indent="0">
              <a:buNone/>
              <a:defRPr sz="13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657600"/>
            <a:ext cx="2654260" cy="6776156"/>
          </a:xfrm>
        </p:spPr>
        <p:txBody>
          <a:bodyPr/>
          <a:lstStyle>
            <a:lvl1pPr marL="0" indent="0">
              <a:buNone/>
              <a:defRPr sz="1080"/>
            </a:lvl1pPr>
            <a:lvl2pPr marL="308610" indent="0">
              <a:buNone/>
              <a:defRPr sz="945"/>
            </a:lvl2pPr>
            <a:lvl3pPr marL="617220" indent="0">
              <a:buNone/>
              <a:defRPr sz="810"/>
            </a:lvl3pPr>
            <a:lvl4pPr marL="925830" indent="0">
              <a:buNone/>
              <a:defRPr sz="675"/>
            </a:lvl4pPr>
            <a:lvl5pPr marL="1234440" indent="0">
              <a:buNone/>
              <a:defRPr sz="675"/>
            </a:lvl5pPr>
            <a:lvl6pPr marL="1543050" indent="0">
              <a:buNone/>
              <a:defRPr sz="675"/>
            </a:lvl6pPr>
            <a:lvl7pPr marL="1851660" indent="0">
              <a:buNone/>
              <a:defRPr sz="675"/>
            </a:lvl7pPr>
            <a:lvl8pPr marL="2160270" indent="0">
              <a:buNone/>
              <a:defRPr sz="675"/>
            </a:lvl8pPr>
            <a:lvl9pPr marL="246888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1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649114"/>
            <a:ext cx="709803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3245556"/>
            <a:ext cx="709803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1300181"/>
            <a:ext cx="185166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1300181"/>
            <a:ext cx="277749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1300181"/>
            <a:ext cx="185166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1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s://support.everbridge.com/s/article/Everbridge-Mobile-App-User-Guide" TargetMode="External"/><Relationship Id="rId18" Type="http://schemas.openxmlformats.org/officeDocument/2006/relationships/image" Target="../media/image9.png"/><Relationship Id="rId26" Type="http://schemas.openxmlformats.org/officeDocument/2006/relationships/hyperlink" Target="https://youtu.be/GRORoOKRfQ8" TargetMode="External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1.png"/><Relationship Id="rId7" Type="http://schemas.openxmlformats.org/officeDocument/2006/relationships/hyperlink" Target="https://youtu.be/xuNf2ryUetU" TargetMode="External"/><Relationship Id="rId12" Type="http://schemas.openxmlformats.org/officeDocument/2006/relationships/image" Target="../media/image6.jpeg"/><Relationship Id="rId17" Type="http://schemas.openxmlformats.org/officeDocument/2006/relationships/image" Target="../media/image8.png"/><Relationship Id="rId25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6" Type="http://schemas.openxmlformats.org/officeDocument/2006/relationships/hyperlink" Target="https://youtu.be/p9OQmJzoi2w" TargetMode="External"/><Relationship Id="rId20" Type="http://schemas.openxmlformats.org/officeDocument/2006/relationships/image" Target="../media/image10.png"/><Relationship Id="rId29" Type="http://schemas.openxmlformats.org/officeDocument/2006/relationships/image" Target="../media/image17.png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11" Type="http://schemas.openxmlformats.org/officeDocument/2006/relationships/image" Target="../media/image5.png"/><Relationship Id="rId24" Type="http://schemas.openxmlformats.org/officeDocument/2006/relationships/image" Target="../media/image13.png"/><Relationship Id="rId5" Type="http://schemas.openxmlformats.org/officeDocument/2006/relationships/hyperlink" Target="https://feedlink.io/everbridge" TargetMode="External"/><Relationship Id="rId15" Type="http://schemas.openxmlformats.org/officeDocument/2006/relationships/image" Target="../media/image7.png"/><Relationship Id="rId23" Type="http://schemas.openxmlformats.org/officeDocument/2006/relationships/image" Target="../media/image12.png"/><Relationship Id="rId28" Type="http://schemas.openxmlformats.org/officeDocument/2006/relationships/image" Target="../media/image16.png"/><Relationship Id="rId10" Type="http://schemas.openxmlformats.org/officeDocument/2006/relationships/image" Target="../media/image4.png"/><Relationship Id="rId19" Type="http://schemas.openxmlformats.org/officeDocument/2006/relationships/hyperlink" Target="https://youtu.be/l3TX3ZuPdLI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s://youtu.be/ZqFV3gcD13w" TargetMode="External"/><Relationship Id="rId14" Type="http://schemas.openxmlformats.org/officeDocument/2006/relationships/hyperlink" Target="https://www.everbridge.com/platform/everbridge-university/" TargetMode="External"/><Relationship Id="rId22" Type="http://schemas.openxmlformats.org/officeDocument/2006/relationships/hyperlink" Target="https://www.youtube.com/c/EverbridgeUniversity/?sub_confirmation=1" TargetMode="External"/><Relationship Id="rId27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4">
            <a:extLst>
              <a:ext uri="{FF2B5EF4-FFF2-40B4-BE49-F238E27FC236}">
                <a16:creationId xmlns:a16="http://schemas.microsoft.com/office/drawing/2014/main" id="{A7E7E02E-F9F3-3A6A-3ACF-80B14430F0F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7" r="8007"/>
          <a:stretch/>
        </p:blipFill>
        <p:spPr>
          <a:xfrm rot="10800000">
            <a:off x="-5299" y="-60175"/>
            <a:ext cx="8237545" cy="1733169"/>
          </a:xfrm>
          <a:prstGeom prst="rect">
            <a:avLst/>
          </a:prstGeom>
        </p:spPr>
      </p:pic>
      <p:pic>
        <p:nvPicPr>
          <p:cNvPr id="1030" name="Picture 6">
            <a:hlinkClick r:id="rId5"/>
            <a:extLst>
              <a:ext uri="{FF2B5EF4-FFF2-40B4-BE49-F238E27FC236}">
                <a16:creationId xmlns:a16="http://schemas.microsoft.com/office/drawing/2014/main" id="{3EA0EDF2-F82E-FC9B-72EC-3C063AF38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16367" y="346264"/>
            <a:ext cx="860290" cy="84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 descr="Qr code&#10;&#10;Description automatically generated">
            <a:hlinkClick r:id="rId7"/>
            <a:extLst>
              <a:ext uri="{FF2B5EF4-FFF2-40B4-BE49-F238E27FC236}">
                <a16:creationId xmlns:a16="http://schemas.microsoft.com/office/drawing/2014/main" id="{036977C8-B3E4-2AAE-89AA-5F0FEF52398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726" y="9443524"/>
            <a:ext cx="722184" cy="7221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16" name="Picture 15" descr="Qr code&#10;&#10;Description automatically generated">
            <a:hlinkClick r:id="rId9"/>
            <a:extLst>
              <a:ext uri="{FF2B5EF4-FFF2-40B4-BE49-F238E27FC236}">
                <a16:creationId xmlns:a16="http://schemas.microsoft.com/office/drawing/2014/main" id="{D4240417-2A02-5C4C-22F5-B9B69371AD9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18" y="5420937"/>
            <a:ext cx="712600" cy="712600"/>
          </a:xfrm>
          <a:prstGeom prst="rect">
            <a:avLst/>
          </a:prstGeom>
          <a:ln w="6350">
            <a:solidFill>
              <a:schemeClr val="bg1">
                <a:lumMod val="85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2797065742">
                  <a:custGeom>
                    <a:avLst/>
                    <a:gdLst>
                      <a:gd name="connsiteX0" fmla="*/ 0 w 712600"/>
                      <a:gd name="connsiteY0" fmla="*/ 0 h 712600"/>
                      <a:gd name="connsiteX1" fmla="*/ 712600 w 712600"/>
                      <a:gd name="connsiteY1" fmla="*/ 0 h 712600"/>
                      <a:gd name="connsiteX2" fmla="*/ 712600 w 712600"/>
                      <a:gd name="connsiteY2" fmla="*/ 712600 h 712600"/>
                      <a:gd name="connsiteX3" fmla="*/ 0 w 712600"/>
                      <a:gd name="connsiteY3" fmla="*/ 712600 h 712600"/>
                      <a:gd name="connsiteX4" fmla="*/ 0 w 712600"/>
                      <a:gd name="connsiteY4" fmla="*/ 0 h 712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12600" h="712600" fill="none" extrusionOk="0">
                        <a:moveTo>
                          <a:pt x="0" y="0"/>
                        </a:moveTo>
                        <a:cubicBezTo>
                          <a:pt x="323709" y="14849"/>
                          <a:pt x="519925" y="2534"/>
                          <a:pt x="712600" y="0"/>
                        </a:cubicBezTo>
                        <a:cubicBezTo>
                          <a:pt x="768541" y="214733"/>
                          <a:pt x="738413" y="439562"/>
                          <a:pt x="712600" y="712600"/>
                        </a:cubicBezTo>
                        <a:cubicBezTo>
                          <a:pt x="427556" y="711064"/>
                          <a:pt x="328806" y="751072"/>
                          <a:pt x="0" y="712600"/>
                        </a:cubicBezTo>
                        <a:cubicBezTo>
                          <a:pt x="58862" y="368268"/>
                          <a:pt x="21525" y="268096"/>
                          <a:pt x="0" y="0"/>
                        </a:cubicBezTo>
                        <a:close/>
                      </a:path>
                      <a:path w="712600" h="712600" stroke="0" extrusionOk="0">
                        <a:moveTo>
                          <a:pt x="0" y="0"/>
                        </a:moveTo>
                        <a:cubicBezTo>
                          <a:pt x="304669" y="-21447"/>
                          <a:pt x="384497" y="44210"/>
                          <a:pt x="712600" y="0"/>
                        </a:cubicBezTo>
                        <a:cubicBezTo>
                          <a:pt x="705467" y="124564"/>
                          <a:pt x="728824" y="623114"/>
                          <a:pt x="712600" y="712600"/>
                        </a:cubicBezTo>
                        <a:cubicBezTo>
                          <a:pt x="571301" y="696114"/>
                          <a:pt x="182788" y="725090"/>
                          <a:pt x="0" y="712600"/>
                        </a:cubicBezTo>
                        <a:cubicBezTo>
                          <a:pt x="58415" y="500114"/>
                          <a:pt x="-58332" y="32666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</p:pic>
      <p:pic>
        <p:nvPicPr>
          <p:cNvPr id="57" name="Picture 56">
            <a:hlinkClick r:id="rId9"/>
            <a:extLst>
              <a:ext uri="{FF2B5EF4-FFF2-40B4-BE49-F238E27FC236}">
                <a16:creationId xmlns:a16="http://schemas.microsoft.com/office/drawing/2014/main" id="{40D75585-5662-717E-3B6A-74743E3596A6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116"/>
          <a:stretch/>
        </p:blipFill>
        <p:spPr>
          <a:xfrm>
            <a:off x="1472023" y="2794405"/>
            <a:ext cx="1940518" cy="10793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F8B943D9-403F-4158-36D0-E20EAEFFAE37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-223" t="-148" r="50223" b="-270"/>
          <a:stretch/>
        </p:blipFill>
        <p:spPr>
          <a:xfrm rot="16200000">
            <a:off x="4659924" y="7015685"/>
            <a:ext cx="3029900" cy="4114850"/>
          </a:xfrm>
          <a:prstGeom prst="rect">
            <a:avLst/>
          </a:prstGeom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686657" y="4167190"/>
            <a:ext cx="6856286" cy="3857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13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216AC3-69A6-681F-D0E4-AF9E154F473D}"/>
              </a:ext>
            </a:extLst>
          </p:cNvPr>
          <p:cNvSpPr txBox="1"/>
          <p:nvPr/>
        </p:nvSpPr>
        <p:spPr>
          <a:xfrm>
            <a:off x="162560" y="1942551"/>
            <a:ext cx="7489978" cy="9694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Here are some quick tips to help you get started with the Everbridge Mobile Application. For more in-depth learning, refer to the 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  <a:hlinkClick r:id="rId13"/>
              </a:rPr>
              <a:t>Everbridge Mobile App User Guide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, or enroll in 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  <a:hlinkClick r:id="rId14"/>
              </a:rPr>
              <a:t>Everbridge University</a:t>
            </a:r>
            <a:r>
              <a:rPr lang="en-US" sz="14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1200" b="1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Click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 or </a:t>
            </a:r>
            <a:r>
              <a:rPr lang="en-US" sz="1200" b="1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scan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 the QR code under each topic for a video walk-through.</a:t>
            </a:r>
            <a:endParaRPr lang="en-US" sz="1200" dirty="0">
              <a:latin typeface="Inter" panose="02000503000000020004" pitchFamily="2" charset="0"/>
              <a:ea typeface="Inter" panose="02000503000000020004" pitchFamily="2" charset="0"/>
              <a:cs typeface="Calibri"/>
            </a:endParaRPr>
          </a:p>
          <a:p>
            <a:pPr algn="ctr"/>
            <a:endParaRPr lang="en-US" sz="1300" dirty="0">
              <a:latin typeface="Lato"/>
              <a:ea typeface="Lato"/>
              <a:cs typeface="Lato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4BA7DC0-EBDE-401F-129C-B7B8B02FFEBB}"/>
              </a:ext>
            </a:extLst>
          </p:cNvPr>
          <p:cNvGrpSpPr/>
          <p:nvPr/>
        </p:nvGrpSpPr>
        <p:grpSpPr>
          <a:xfrm>
            <a:off x="905089" y="4021019"/>
            <a:ext cx="2993811" cy="1294762"/>
            <a:chOff x="905089" y="3991992"/>
            <a:chExt cx="2993811" cy="1294762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FBA88F7-05F4-EE4F-8B6A-214A57CF1EF7}"/>
                </a:ext>
              </a:extLst>
            </p:cNvPr>
            <p:cNvSpPr txBox="1"/>
            <p:nvPr/>
          </p:nvSpPr>
          <p:spPr>
            <a:xfrm>
              <a:off x="1089132" y="3991992"/>
              <a:ext cx="28097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Open 'Appstore' on an iOS device or 'Play Store' on an Android device.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65" name="Picture 24" descr="Icon&#10;&#10;Description automatically generated">
              <a:extLst>
                <a:ext uri="{FF2B5EF4-FFF2-40B4-BE49-F238E27FC236}">
                  <a16:creationId xmlns:a16="http://schemas.microsoft.com/office/drawing/2014/main" id="{234EDD7B-03D9-7607-3CA3-3D6C49BBD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11371" y="4059023"/>
              <a:ext cx="155299" cy="155296"/>
            </a:xfrm>
            <a:prstGeom prst="rect">
              <a:avLst/>
            </a:prstGeom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229D411-F1BE-D8D5-BC06-F5FC3945B727}"/>
                </a:ext>
              </a:extLst>
            </p:cNvPr>
            <p:cNvSpPr txBox="1"/>
            <p:nvPr/>
          </p:nvSpPr>
          <p:spPr>
            <a:xfrm>
              <a:off x="1082865" y="4421607"/>
              <a:ext cx="28097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Search for 'Everbridge' and download Everbridge Mobile App.</a:t>
              </a:r>
            </a:p>
          </p:txBody>
        </p:sp>
        <p:pic>
          <p:nvPicPr>
            <p:cNvPr id="67" name="Picture 24" descr="Icon&#10;&#10;Description automatically generated">
              <a:extLst>
                <a:ext uri="{FF2B5EF4-FFF2-40B4-BE49-F238E27FC236}">
                  <a16:creationId xmlns:a16="http://schemas.microsoft.com/office/drawing/2014/main" id="{127CDEEC-005C-674E-9DBE-2B2E41C0F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05089" y="4483875"/>
              <a:ext cx="155299" cy="155296"/>
            </a:xfrm>
            <a:prstGeom prst="rect">
              <a:avLst/>
            </a:prstGeom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F5AFC0A-ED83-D7DA-A778-88970F985C15}"/>
                </a:ext>
              </a:extLst>
            </p:cNvPr>
            <p:cNvSpPr txBox="1"/>
            <p:nvPr/>
          </p:nvSpPr>
          <p:spPr>
            <a:xfrm>
              <a:off x="1089376" y="4855867"/>
              <a:ext cx="2390036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Register with your User ID and password.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69" name="Picture 24" descr="Icon&#10;&#10;Description automatically generated">
              <a:extLst>
                <a:ext uri="{FF2B5EF4-FFF2-40B4-BE49-F238E27FC236}">
                  <a16:creationId xmlns:a16="http://schemas.microsoft.com/office/drawing/2014/main" id="{801253FB-21F0-7A2A-2426-BB02E5AF7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11585" y="4908607"/>
              <a:ext cx="155299" cy="155296"/>
            </a:xfrm>
            <a:prstGeom prst="rect">
              <a:avLst/>
            </a:prstGeom>
          </p:spPr>
        </p:pic>
      </p:grpSp>
      <p:pic>
        <p:nvPicPr>
          <p:cNvPr id="55" name="Picture 54">
            <a:hlinkClick r:id="rId16"/>
            <a:extLst>
              <a:ext uri="{FF2B5EF4-FFF2-40B4-BE49-F238E27FC236}">
                <a16:creationId xmlns:a16="http://schemas.microsoft.com/office/drawing/2014/main" id="{38AF3C40-6567-52B5-4643-AC2F4D26C933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" r="2504"/>
          <a:stretch/>
        </p:blipFill>
        <p:spPr>
          <a:xfrm>
            <a:off x="4939125" y="2792265"/>
            <a:ext cx="1861775" cy="10822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6" name="Picture 55">
            <a:hlinkClick r:id="rId7"/>
            <a:extLst>
              <a:ext uri="{FF2B5EF4-FFF2-40B4-BE49-F238E27FC236}">
                <a16:creationId xmlns:a16="http://schemas.microsoft.com/office/drawing/2014/main" id="{0E8C4A95-20D5-9AE0-E6AD-7B068C07AD55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" b="252"/>
          <a:stretch/>
        </p:blipFill>
        <p:spPr>
          <a:xfrm>
            <a:off x="1472023" y="6831715"/>
            <a:ext cx="1944098" cy="10822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8" name="Picture 57">
            <a:hlinkClick r:id="rId19"/>
            <a:extLst>
              <a:ext uri="{FF2B5EF4-FFF2-40B4-BE49-F238E27FC236}">
                <a16:creationId xmlns:a16="http://schemas.microsoft.com/office/drawing/2014/main" id="{2852BFCC-397D-1510-E5E9-FECEE87BFB4B}"/>
              </a:ext>
            </a:extLst>
          </p:cNvPr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" r="366"/>
          <a:stretch/>
        </p:blipFill>
        <p:spPr>
          <a:xfrm>
            <a:off x="4939125" y="6829699"/>
            <a:ext cx="1948337" cy="10822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AC02F071-3CCA-B751-1907-BD0CB8060A5F}"/>
              </a:ext>
            </a:extLst>
          </p:cNvPr>
          <p:cNvGrpSpPr/>
          <p:nvPr/>
        </p:nvGrpSpPr>
        <p:grpSpPr>
          <a:xfrm>
            <a:off x="4374444" y="4029977"/>
            <a:ext cx="3598746" cy="1294762"/>
            <a:chOff x="4374444" y="4000951"/>
            <a:chExt cx="3598746" cy="1294763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583B0CFA-5B09-F168-0AD4-E62511F9989B}"/>
                </a:ext>
              </a:extLst>
            </p:cNvPr>
            <p:cNvSpPr txBox="1"/>
            <p:nvPr/>
          </p:nvSpPr>
          <p:spPr>
            <a:xfrm>
              <a:off x="4558486" y="4000951"/>
              <a:ext cx="2984451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Open the Everbridge Mobile App and tap on ‘Find an Organization or subscription’.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37" name="Picture 24" descr="Icon&#10;&#10;Description automatically generated">
              <a:extLst>
                <a:ext uri="{FF2B5EF4-FFF2-40B4-BE49-F238E27FC236}">
                  <a16:creationId xmlns:a16="http://schemas.microsoft.com/office/drawing/2014/main" id="{2C35CE77-0326-F296-74E7-F301C4D52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80726" y="4067982"/>
              <a:ext cx="155299" cy="155296"/>
            </a:xfrm>
            <a:prstGeom prst="rect">
              <a:avLst/>
            </a:prstGeom>
          </p:spPr>
        </p:pic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1E1F1D3C-DF48-0D4F-91D4-9163D7B29459}"/>
                </a:ext>
              </a:extLst>
            </p:cNvPr>
            <p:cNvSpPr txBox="1"/>
            <p:nvPr/>
          </p:nvSpPr>
          <p:spPr>
            <a:xfrm>
              <a:off x="4552220" y="4430566"/>
              <a:ext cx="3420970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Search for your Organization by entering its keywords provided keyword.</a:t>
              </a:r>
            </a:p>
          </p:txBody>
        </p:sp>
        <p:pic>
          <p:nvPicPr>
            <p:cNvPr id="139" name="Picture 24" descr="Icon&#10;&#10;Description automatically generated">
              <a:extLst>
                <a:ext uri="{FF2B5EF4-FFF2-40B4-BE49-F238E27FC236}">
                  <a16:creationId xmlns:a16="http://schemas.microsoft.com/office/drawing/2014/main" id="{BA302DFA-6AFB-230A-45E7-E759CAEBC5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74444" y="4492834"/>
              <a:ext cx="155299" cy="155296"/>
            </a:xfrm>
            <a:prstGeom prst="rect">
              <a:avLst/>
            </a:prstGeom>
          </p:spPr>
        </p:pic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92B2B157-149A-B92C-8A75-3EAF9CF32C35}"/>
                </a:ext>
              </a:extLst>
            </p:cNvPr>
            <p:cNvSpPr txBox="1"/>
            <p:nvPr/>
          </p:nvSpPr>
          <p:spPr>
            <a:xfrm>
              <a:off x="4558731" y="4864827"/>
              <a:ext cx="3305874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Enter your SSO credentials and complete security authentication to log in.</a:t>
              </a:r>
            </a:p>
          </p:txBody>
        </p:sp>
        <p:pic>
          <p:nvPicPr>
            <p:cNvPr id="141" name="Picture 24" descr="Icon&#10;&#10;Description automatically generated">
              <a:extLst>
                <a:ext uri="{FF2B5EF4-FFF2-40B4-BE49-F238E27FC236}">
                  <a16:creationId xmlns:a16="http://schemas.microsoft.com/office/drawing/2014/main" id="{083A229A-BEDB-5430-2A7C-2481679C1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80940" y="4917566"/>
              <a:ext cx="155299" cy="155296"/>
            </a:xfrm>
            <a:prstGeom prst="rect">
              <a:avLst/>
            </a:prstGeom>
          </p:spPr>
        </p:pic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F8C093B4-3166-6EB9-7DA6-C4C749FB9E1C}"/>
              </a:ext>
            </a:extLst>
          </p:cNvPr>
          <p:cNvGrpSpPr/>
          <p:nvPr/>
        </p:nvGrpSpPr>
        <p:grpSpPr>
          <a:xfrm>
            <a:off x="905089" y="8048635"/>
            <a:ext cx="3223144" cy="1464039"/>
            <a:chOff x="905089" y="3991992"/>
            <a:chExt cx="3223144" cy="1464039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F3110CA1-9255-B035-49C4-42E6D31A0299}"/>
                </a:ext>
              </a:extLst>
            </p:cNvPr>
            <p:cNvSpPr txBox="1"/>
            <p:nvPr/>
          </p:nvSpPr>
          <p:spPr>
            <a:xfrm>
              <a:off x="1089132" y="3991992"/>
              <a:ext cx="28097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Notifications can be viewed from the ‘Feed’ page. Simply tap a Notification.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45" name="Picture 24" descr="Icon&#10;&#10;Description automatically generated">
              <a:extLst>
                <a:ext uri="{FF2B5EF4-FFF2-40B4-BE49-F238E27FC236}">
                  <a16:creationId xmlns:a16="http://schemas.microsoft.com/office/drawing/2014/main" id="{979C44FD-3A6A-F608-CB12-7712B59A03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11371" y="4059023"/>
              <a:ext cx="155299" cy="155296"/>
            </a:xfrm>
            <a:prstGeom prst="rect">
              <a:avLst/>
            </a:prstGeom>
          </p:spPr>
        </p:pic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891FCA12-0AFB-BF6A-E0F7-340DA5BE69C8}"/>
                </a:ext>
              </a:extLst>
            </p:cNvPr>
            <p:cNvSpPr txBox="1"/>
            <p:nvPr/>
          </p:nvSpPr>
          <p:spPr>
            <a:xfrm>
              <a:off x="1082865" y="4421607"/>
              <a:ext cx="30453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Some Notifications require you to confirm that you received the message.</a:t>
              </a:r>
            </a:p>
          </p:txBody>
        </p:sp>
        <p:pic>
          <p:nvPicPr>
            <p:cNvPr id="147" name="Picture 24" descr="Icon&#10;&#10;Description automatically generated">
              <a:extLst>
                <a:ext uri="{FF2B5EF4-FFF2-40B4-BE49-F238E27FC236}">
                  <a16:creationId xmlns:a16="http://schemas.microsoft.com/office/drawing/2014/main" id="{7BF0B92A-E5EC-E591-0D86-69F2F34294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05089" y="4483875"/>
              <a:ext cx="155299" cy="155296"/>
            </a:xfrm>
            <a:prstGeom prst="rect">
              <a:avLst/>
            </a:prstGeom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B3EC49AB-EE74-9907-9706-B18310F9038B}"/>
                </a:ext>
              </a:extLst>
            </p:cNvPr>
            <p:cNvSpPr txBox="1"/>
            <p:nvPr/>
          </p:nvSpPr>
          <p:spPr>
            <a:xfrm>
              <a:off x="1089376" y="4855867"/>
              <a:ext cx="2919488" cy="6001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Organizations may also use ‘Incidents’ and ‘Critical Events’ to send Notifications.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49" name="Picture 24" descr="Icon&#10;&#10;Description automatically generated">
              <a:extLst>
                <a:ext uri="{FF2B5EF4-FFF2-40B4-BE49-F238E27FC236}">
                  <a16:creationId xmlns:a16="http://schemas.microsoft.com/office/drawing/2014/main" id="{F76AB688-352A-A7FD-25F0-05AE946C8D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11585" y="4908607"/>
              <a:ext cx="155299" cy="155296"/>
            </a:xfrm>
            <a:prstGeom prst="rect">
              <a:avLst/>
            </a:prstGeom>
          </p:spPr>
        </p:pic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F418E435-5E18-0E1B-A28B-6CD2BDBA3A17}"/>
              </a:ext>
            </a:extLst>
          </p:cNvPr>
          <p:cNvGrpSpPr/>
          <p:nvPr/>
        </p:nvGrpSpPr>
        <p:grpSpPr>
          <a:xfrm>
            <a:off x="4374444" y="8057594"/>
            <a:ext cx="3598746" cy="1294762"/>
            <a:chOff x="4374444" y="4000951"/>
            <a:chExt cx="3598746" cy="1294762"/>
          </a:xfrm>
        </p:grpSpPr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98CD9906-9798-C5E9-4A7A-250943AFAFA9}"/>
                </a:ext>
              </a:extLst>
            </p:cNvPr>
            <p:cNvSpPr txBox="1"/>
            <p:nvPr/>
          </p:nvSpPr>
          <p:spPr>
            <a:xfrm>
              <a:off x="4558486" y="4000951"/>
              <a:ext cx="2984451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Open the Everbridge Mobile App and tap on the shield icon at the bottom right.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55" name="Picture 24" descr="Icon&#10;&#10;Description automatically generated">
              <a:extLst>
                <a:ext uri="{FF2B5EF4-FFF2-40B4-BE49-F238E27FC236}">
                  <a16:creationId xmlns:a16="http://schemas.microsoft.com/office/drawing/2014/main" id="{EFF624EE-44F1-B7A2-FAF1-93486D03F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80726" y="4067982"/>
              <a:ext cx="155299" cy="155296"/>
            </a:xfrm>
            <a:prstGeom prst="rect">
              <a:avLst/>
            </a:prstGeom>
          </p:spPr>
        </p:pic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79E2A7B4-77B6-8CFE-9CFD-332247B37B0C}"/>
                </a:ext>
              </a:extLst>
            </p:cNvPr>
            <p:cNvSpPr txBox="1"/>
            <p:nvPr/>
          </p:nvSpPr>
          <p:spPr>
            <a:xfrm>
              <a:off x="4552220" y="4430566"/>
              <a:ext cx="3420970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Depending on the Organization, you will see different Safety buttons configured for you.</a:t>
              </a:r>
            </a:p>
          </p:txBody>
        </p:sp>
        <p:pic>
          <p:nvPicPr>
            <p:cNvPr id="157" name="Picture 24" descr="Icon&#10;&#10;Description automatically generated">
              <a:extLst>
                <a:ext uri="{FF2B5EF4-FFF2-40B4-BE49-F238E27FC236}">
                  <a16:creationId xmlns:a16="http://schemas.microsoft.com/office/drawing/2014/main" id="{CF7A35AE-BA2F-CF52-8718-6A4161DF6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74444" y="4492834"/>
              <a:ext cx="155299" cy="155296"/>
            </a:xfrm>
            <a:prstGeom prst="rect">
              <a:avLst/>
            </a:prstGeom>
          </p:spPr>
        </p:pic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93BE99A5-48CB-AD0A-6911-A28A4CA8AB45}"/>
                </a:ext>
              </a:extLst>
            </p:cNvPr>
            <p:cNvSpPr txBox="1"/>
            <p:nvPr/>
          </p:nvSpPr>
          <p:spPr>
            <a:xfrm>
              <a:off x="4558731" y="4864826"/>
              <a:ext cx="3305874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Tap on the appropriate Safety buttons to make use of the Safety features.</a:t>
              </a:r>
            </a:p>
          </p:txBody>
        </p:sp>
        <p:pic>
          <p:nvPicPr>
            <p:cNvPr id="159" name="Picture 24" descr="Icon&#10;&#10;Description automatically generated">
              <a:extLst>
                <a:ext uri="{FF2B5EF4-FFF2-40B4-BE49-F238E27FC236}">
                  <a16:creationId xmlns:a16="http://schemas.microsoft.com/office/drawing/2014/main" id="{91393AEB-EFCF-FC09-F424-F8F2E7EB08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80940" y="4917566"/>
              <a:ext cx="155299" cy="155296"/>
            </a:xfrm>
            <a:prstGeom prst="rect">
              <a:avLst/>
            </a:prstGeom>
          </p:spPr>
        </p:pic>
      </p:grpSp>
      <p:pic>
        <p:nvPicPr>
          <p:cNvPr id="22" name="Picture 21" descr="Qr code&#10;&#10;Description automatically generated">
            <a:hlinkClick r:id="rId19"/>
            <a:extLst>
              <a:ext uri="{FF2B5EF4-FFF2-40B4-BE49-F238E27FC236}">
                <a16:creationId xmlns:a16="http://schemas.microsoft.com/office/drawing/2014/main" id="{EFAFCAD9-C4CE-4998-0CCD-8B4EB2B74580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441" y="9443523"/>
            <a:ext cx="725433" cy="72543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1A81F1DF-426A-4995-3956-5E6F4A1F4141}"/>
              </a:ext>
            </a:extLst>
          </p:cNvPr>
          <p:cNvCxnSpPr>
            <a:cxnSpLocks/>
          </p:cNvCxnSpPr>
          <p:nvPr/>
        </p:nvCxnSpPr>
        <p:spPr>
          <a:xfrm>
            <a:off x="1389419" y="6344982"/>
            <a:ext cx="2013098" cy="0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D38A2FE1-FFDA-2ACF-A8AC-5F3E57BA7B48}"/>
              </a:ext>
            </a:extLst>
          </p:cNvPr>
          <p:cNvCxnSpPr>
            <a:cxnSpLocks/>
          </p:cNvCxnSpPr>
          <p:nvPr/>
        </p:nvCxnSpPr>
        <p:spPr>
          <a:xfrm>
            <a:off x="4883889" y="6344982"/>
            <a:ext cx="2013098" cy="0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43448500-9110-6024-8866-C50D5F7533FF}"/>
              </a:ext>
            </a:extLst>
          </p:cNvPr>
          <p:cNvSpPr txBox="1"/>
          <p:nvPr/>
        </p:nvSpPr>
        <p:spPr>
          <a:xfrm>
            <a:off x="1334549" y="289511"/>
            <a:ext cx="4840326" cy="9694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900" b="1" dirty="0">
                <a:solidFill>
                  <a:schemeClr val="bg1"/>
                </a:solidFill>
                <a:effectLst/>
                <a:latin typeface="Inter" panose="02000503000000020004" pitchFamily="2" charset="0"/>
                <a:ea typeface="Inter" panose="02000503000000020004" pitchFamily="2" charset="0"/>
              </a:rPr>
              <a:t>Download the Everbridge Mobile Application to receive important notifications on your mobile device.</a:t>
            </a:r>
            <a:endParaRPr lang="en-US" sz="1900" b="1" dirty="0">
              <a:solidFill>
                <a:schemeClr val="bg1"/>
              </a:solidFill>
              <a:latin typeface="Inter" panose="02000503000000020004" pitchFamily="2" charset="0"/>
              <a:ea typeface="Inter" panose="02000503000000020004" pitchFamily="2" charset="0"/>
              <a:cs typeface="Lato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1EA4BD8-34D8-901C-04AE-4C87B884B52F}"/>
              </a:ext>
            </a:extLst>
          </p:cNvPr>
          <p:cNvCxnSpPr>
            <a:cxnSpLocks/>
          </p:cNvCxnSpPr>
          <p:nvPr/>
        </p:nvCxnSpPr>
        <p:spPr>
          <a:xfrm>
            <a:off x="47153" y="10603885"/>
            <a:ext cx="8119610" cy="0"/>
          </a:xfrm>
          <a:prstGeom prst="straightConnector1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hlinkClick r:id="rId22"/>
            <a:extLst>
              <a:ext uri="{FF2B5EF4-FFF2-40B4-BE49-F238E27FC236}">
                <a16:creationId xmlns:a16="http://schemas.microsoft.com/office/drawing/2014/main" id="{B5D050F5-EBCA-D146-160E-6F357B09A31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" r="2897"/>
          <a:stretch/>
        </p:blipFill>
        <p:spPr>
          <a:xfrm>
            <a:off x="-5298" y="10657409"/>
            <a:ext cx="8234898" cy="1551296"/>
          </a:xfrm>
          <a:prstGeom prst="rect">
            <a:avLst/>
          </a:prstGeom>
        </p:spPr>
      </p:pic>
      <p:pic>
        <p:nvPicPr>
          <p:cNvPr id="73" name="Picture 72" descr="Shape&#10;&#10;Description automatically generated with medium confidence">
            <a:hlinkClick r:id="rId5"/>
            <a:extLst>
              <a:ext uri="{FF2B5EF4-FFF2-40B4-BE49-F238E27FC236}">
                <a16:creationId xmlns:a16="http://schemas.microsoft.com/office/drawing/2014/main" id="{C6EB5429-ED19-83D1-CD1C-1AA36B875AFF}"/>
              </a:ext>
            </a:extLst>
          </p:cNvPr>
          <p:cNvPicPr>
            <a:picLocks noChangeAspect="1"/>
          </p:cNvPicPr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66" t="-8026" r="-3173" b="-24842"/>
          <a:stretch/>
        </p:blipFill>
        <p:spPr>
          <a:xfrm>
            <a:off x="6003918" y="776684"/>
            <a:ext cx="936091" cy="344305"/>
          </a:xfrm>
          <a:prstGeom prst="rect">
            <a:avLst/>
          </a:prstGeom>
        </p:spPr>
      </p:pic>
      <p:pic>
        <p:nvPicPr>
          <p:cNvPr id="75" name="Picture 74" descr="Shape&#10;&#10;Description automatically generated with medium confidence">
            <a:hlinkClick r:id="rId5"/>
            <a:extLst>
              <a:ext uri="{FF2B5EF4-FFF2-40B4-BE49-F238E27FC236}">
                <a16:creationId xmlns:a16="http://schemas.microsoft.com/office/drawing/2014/main" id="{FDF64A62-2FE7-EC01-B547-C615B63E9BCE}"/>
              </a:ext>
            </a:extLst>
          </p:cNvPr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43" r="50097" b="-1"/>
          <a:stretch/>
        </p:blipFill>
        <p:spPr>
          <a:xfrm>
            <a:off x="6025423" y="459737"/>
            <a:ext cx="869629" cy="279801"/>
          </a:xfrm>
          <a:prstGeom prst="rect">
            <a:avLst/>
          </a:prstGeom>
        </p:spPr>
      </p:pic>
      <p:pic>
        <p:nvPicPr>
          <p:cNvPr id="4" name="Picture 3" descr="Qr code&#10;&#10;Description automatically generated">
            <a:hlinkClick r:id="rId26"/>
            <a:extLst>
              <a:ext uri="{FF2B5EF4-FFF2-40B4-BE49-F238E27FC236}">
                <a16:creationId xmlns:a16="http://schemas.microsoft.com/office/drawing/2014/main" id="{87255F56-3F77-C9E3-5984-58C0EB4AF589}"/>
              </a:ext>
            </a:extLst>
          </p:cNvPr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5" t="7402" r="6748" b="7628"/>
          <a:stretch/>
        </p:blipFill>
        <p:spPr>
          <a:xfrm>
            <a:off x="5508919" y="5425493"/>
            <a:ext cx="722185" cy="70804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13" name="Picture 12" descr="A picture containing venn diagram&#10;&#10;Description automatically generated">
            <a:extLst>
              <a:ext uri="{FF2B5EF4-FFF2-40B4-BE49-F238E27FC236}">
                <a16:creationId xmlns:a16="http://schemas.microsoft.com/office/drawing/2014/main" id="{21A3A25D-19DB-F115-FF3C-2795B6966556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468" y="716235"/>
            <a:ext cx="213600" cy="147856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ECACC74A-D558-D2D7-B168-2EDE41465051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578" y="11163881"/>
            <a:ext cx="1554480" cy="3081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412184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226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Inter</vt:lpstr>
      <vt:lpstr>Lato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Venezio</dc:creator>
  <cp:lastModifiedBy>Sarah Venezio</cp:lastModifiedBy>
  <cp:revision>14</cp:revision>
  <dcterms:created xsi:type="dcterms:W3CDTF">2022-04-26T12:36:49Z</dcterms:created>
  <dcterms:modified xsi:type="dcterms:W3CDTF">2023-05-01T23:55:05Z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B28247C8-3D64-4004-ADAF-BEB0B46C6FD1</vt:lpwstr>
  </property>
  <property fmtid="{D5CDD505-2E9C-101B-9397-08002B2CF9AE}" pid="3" name="ArticulatePath">
    <vt:lpwstr>https://everbridgeind-my.sharepoint.com/personal/nirmal_thomas_everbridge_com/Documents/EMA End User Content - PDF</vt:lpwstr>
  </property>
</Properties>
</file>